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91" r:id="rId2"/>
    <p:sldId id="265" r:id="rId3"/>
    <p:sldId id="322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6327"/>
  </p:normalViewPr>
  <p:slideViewPr>
    <p:cSldViewPr snapToGrid="0" snapToObjects="1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9C7D17-01E0-0841-90B5-BBDE6015EF7A}" type="datetimeFigureOut">
              <a:rPr lang="fr-FR" smtClean="0"/>
              <a:t>13/04/2021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A830BA-E480-B64F-90B8-1C39C322B8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5075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" sz="1200" b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Facilitator’s notes: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b="1" u="sng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 rtl="0">
              <a:buFontTx/>
              <a:buChar char="-"/>
            </a:pPr>
            <a:r>
              <a:rPr lang="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Now we will be talking about those situations when you thrive.</a:t>
            </a:r>
          </a:p>
          <a:p>
            <a:pPr marL="171450" indent="-171450" rtl="0">
              <a:buFontTx/>
              <a:buChar char="-"/>
            </a:pPr>
            <a:r>
              <a:rPr lang="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Identify the key factors that contribute to you feeling vital, on top of your things, AT YOUR BEST “Being in the zone”; and the strengths and skills you use.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BC6C9-21F9-458F-9C9D-35ACB6BED93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9097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" sz="1200" b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Facilitator’s notes:</a:t>
            </a:r>
          </a:p>
          <a:p>
            <a:pPr marL="0" indent="0" rtl="0">
              <a:buFontTx/>
              <a:buNone/>
            </a:pP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" b="0" dirty="0"/>
              <a:t>Take a couple of minutes and think about two situations when you were at your best and write down your achievements on the post-it’s. 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" b="0" dirty="0"/>
              <a:t>Choose situations from your professional context but if you struggle – you can think of a personal achievement as well. However, make sure that you have at least 1 example from your professional context.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" b="0" dirty="0"/>
              <a:t>You may want to think about recent PER’s or when you updated your e-recruitment profile when you think of examples. 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" b="0" dirty="0"/>
              <a:t>Mention the example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" b="0" dirty="0"/>
              <a:t>In the pair exercise, each person will put the post-it on the flipchart and reflect on the conditions/contributing factor and skills/strengths.</a:t>
            </a:r>
          </a:p>
          <a:p>
            <a:pPr rtl="0"/>
            <a:r>
              <a:rPr lang="fr" b="1" dirty="0">
                <a:solidFill>
                  <a:srgbClr val="3E2A59"/>
                </a:solidFill>
                <a:latin typeface="Arial"/>
                <a:cs typeface="Arial"/>
              </a:rPr>
              <a:t>Remind yourself:</a:t>
            </a:r>
            <a:endParaRPr lang="en-US" dirty="0">
              <a:solidFill>
                <a:srgbClr val="3E2A59"/>
              </a:solidFill>
              <a:latin typeface="Arial"/>
              <a:cs typeface="Arial"/>
            </a:endParaRPr>
          </a:p>
          <a:p>
            <a:pPr marL="365760" indent="-182880" rtl="0">
              <a:lnSpc>
                <a:spcPct val="150000"/>
              </a:lnSpc>
              <a:spcBef>
                <a:spcPts val="1000"/>
              </a:spcBef>
              <a:buFont typeface="Arial"/>
              <a:buChar char="•"/>
            </a:pPr>
            <a:r>
              <a:rPr lang="fr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What happened?</a:t>
            </a:r>
          </a:p>
          <a:p>
            <a:pPr marL="365760" indent="-182880" rtl="0">
              <a:lnSpc>
                <a:spcPct val="150000"/>
              </a:lnSpc>
              <a:buFont typeface="Arial"/>
              <a:buChar char="•"/>
            </a:pPr>
            <a:r>
              <a:rPr lang="fr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What led up to it?</a:t>
            </a:r>
          </a:p>
          <a:p>
            <a:pPr marL="365760" indent="-182880" rtl="0">
              <a:lnSpc>
                <a:spcPct val="150000"/>
              </a:lnSpc>
              <a:buFont typeface="Arial"/>
              <a:buChar char="•"/>
            </a:pPr>
            <a:r>
              <a:rPr lang="fr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What did you do? </a:t>
            </a:r>
          </a:p>
          <a:p>
            <a:pPr marL="365760" indent="-182880" rtl="0">
              <a:lnSpc>
                <a:spcPct val="150000"/>
              </a:lnSpc>
              <a:buFont typeface="Arial"/>
              <a:buChar char="•"/>
            </a:pPr>
            <a:r>
              <a:rPr lang="fr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What were you feeling? </a:t>
            </a:r>
          </a:p>
          <a:p>
            <a:pPr marL="365760" indent="-182880" rtl="0">
              <a:lnSpc>
                <a:spcPct val="150000"/>
              </a:lnSpc>
              <a:buFont typeface="Arial"/>
              <a:buChar char="•"/>
            </a:pPr>
            <a:r>
              <a:rPr lang="fr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What was telling you that you were flourishing?</a:t>
            </a:r>
          </a:p>
          <a:p>
            <a:pPr marL="365760" indent="-182880" rtl="0">
              <a:lnSpc>
                <a:spcPct val="150000"/>
              </a:lnSpc>
              <a:buFont typeface="Arial"/>
              <a:buChar char="•"/>
            </a:pPr>
            <a:r>
              <a:rPr lang="fr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When was the actual moment you genuinely felt “at your best? </a:t>
            </a:r>
          </a:p>
          <a:p>
            <a:pPr marL="0" indent="0" rtl="0">
              <a:buFontTx/>
              <a:buNone/>
            </a:pP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BC6C9-21F9-458F-9C9D-35ACB6BED93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8004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" sz="1200" b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Facilitator’s notes:</a:t>
            </a:r>
          </a:p>
          <a:p>
            <a:pPr rtl="0"/>
            <a:endParaRPr lang="en-US" dirty="0"/>
          </a:p>
          <a:p>
            <a:pPr marL="171450" indent="-171450" rtl="0">
              <a:buFontTx/>
              <a:buChar char="-"/>
            </a:pPr>
            <a:endParaRPr lang="en-US" baseline="0" dirty="0"/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" dirty="0"/>
              <a:t>Mention that that are colleagues that perform at their best when they are working in an emergency context (e.g. Conditions/ Contributing Factors). 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" dirty="0"/>
              <a:t>Work on the flipchart with your partner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Your partner can help you with the exercise by asking the questions on workbook page 8</a:t>
            </a:r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  <a:latin typeface="Arial"/>
              <a:cs typeface="Arial"/>
            </a:endParaRP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" dirty="0"/>
              <a:t>After the exercise is completed, participant go back to their seats and refer back to the Pre-Assignment and cross check key skills interests and categories identified in Question 3 and 4. </a:t>
            </a: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fr" dirty="0"/>
              <a:t>Take notes in your Workbook.</a:t>
            </a:r>
          </a:p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fr" dirty="0"/>
              <a:t>15 min each – pair exercise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BC6C9-21F9-458F-9C9D-35ACB6BED93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587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777ED24-1B30-464E-92C8-1DE1DC29CA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DB1DBD7-01E5-9144-9460-C069C00A01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05D1959-9EA8-0848-A7E9-22B4C44E3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7B4E-A869-344C-B714-D30C0BAE160F}" type="datetimeFigureOut">
              <a:rPr lang="fr-FR" smtClean="0"/>
              <a:t>13/04/2021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17989DF-7C09-974C-A560-47B4D87F5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866F761-AF91-7A49-B301-47599BAC6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05A39-31E1-B24A-A6AA-704E7A610C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8023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797D13-1D33-254F-924B-6C18397758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7FDE9AE-381A-8342-BAC0-57B7055734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3F26C2A-7CED-044C-BCD1-B17362061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7B4E-A869-344C-B714-D30C0BAE160F}" type="datetimeFigureOut">
              <a:rPr lang="fr-FR" smtClean="0"/>
              <a:t>13/04/2021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0CFE162-F9B5-A747-96C5-F5BBB251C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1D2F30A-A418-4942-A9FD-037C4A6AE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05A39-31E1-B24A-A6AA-704E7A610C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720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E6FF90B5-7053-714C-A99E-FE4D05ED1A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B0C8FE0-0812-7D4F-97E3-6810E8B257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D6B65A5-F918-9841-BDF6-0CED417F4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7B4E-A869-344C-B714-D30C0BAE160F}" type="datetimeFigureOut">
              <a:rPr lang="fr-FR" smtClean="0"/>
              <a:t>13/04/2021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08D1631-51F9-9645-ADDA-EC55F6930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C107964-746D-7A49-9CC9-5E6B98A0A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05A39-31E1-B24A-A6AA-704E7A610C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6736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2D11D4-794A-174F-8B85-3E4858D2F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0F02A97-1403-CD45-8352-578F33B5C7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0BFD00F-3196-1F41-90BD-67459B2DE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7B4E-A869-344C-B714-D30C0BAE160F}" type="datetimeFigureOut">
              <a:rPr lang="fr-FR" smtClean="0"/>
              <a:t>13/04/2021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5626847-4F7B-F14A-AE30-D84FC8F91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A623A25-E34C-9242-A417-47635557D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05A39-31E1-B24A-A6AA-704E7A610C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7380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5FE781D-A6F1-884C-B972-E97D5E97E5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B2A9A8C-809C-684D-B7E2-984BAAD919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65E31CB-160C-744D-8253-899414ACF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7B4E-A869-344C-B714-D30C0BAE160F}" type="datetimeFigureOut">
              <a:rPr lang="fr-FR" smtClean="0"/>
              <a:t>13/04/2021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AB8D173-0E6E-8545-9F87-28C1864F6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1315F84-43A9-3646-82ED-25E275BF9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05A39-31E1-B24A-A6AA-704E7A610C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162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94AE3D8-BA1A-4B40-B8A5-2445AD15F8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B15222D-2CCA-F945-8883-AC00EA30A1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3916127-2B0E-6643-9D12-BBE14DD556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555E1DF-31DD-9848-B2D4-F7AB96452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7B4E-A869-344C-B714-D30C0BAE160F}" type="datetimeFigureOut">
              <a:rPr lang="fr-FR" smtClean="0"/>
              <a:t>13/04/2021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03D3768-448F-2D48-93F0-6678AE4F2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7D8B6E6-7257-7F4F-9362-1B93E31D5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05A39-31E1-B24A-A6AA-704E7A610C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0816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CFE401-3ACB-4C4E-82BB-D643B2F36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29F13FD-14E0-8F46-833A-091DA621B5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DE34700-4818-8F42-A23F-34D1CAB9C1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21DC745-0E50-1B46-A1B6-30BC02CD5D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19DC8DD2-5252-8F4B-8C38-405C22DFD9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DE15996-32C5-434C-8C70-E5B88BB22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7B4E-A869-344C-B714-D30C0BAE160F}" type="datetimeFigureOut">
              <a:rPr lang="fr-FR" smtClean="0"/>
              <a:t>13/04/2021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1F6B79A-A982-774E-858D-ECB8101C7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E00A93D-6493-A142-BCB1-08A35A9A4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05A39-31E1-B24A-A6AA-704E7A610C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9989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7D2DDE-70D4-AE4A-9D7A-4866172B2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D87C1C7-F81F-6945-B812-82D4146DA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7B4E-A869-344C-B714-D30C0BAE160F}" type="datetimeFigureOut">
              <a:rPr lang="fr-FR" smtClean="0"/>
              <a:t>13/04/2021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E80F9D4-D3E1-7445-9A2D-2FFFC2EA3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62D2FCC-6B37-8244-9A99-1F8024B17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05A39-31E1-B24A-A6AA-704E7A610C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0458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B7EB40A-D555-4944-A92A-0AE349BAA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7B4E-A869-344C-B714-D30C0BAE160F}" type="datetimeFigureOut">
              <a:rPr lang="fr-FR" smtClean="0"/>
              <a:t>13/04/2021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99A56174-94C8-6D45-B556-132468B42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92CEB03-0A6D-1B40-9589-0947554F9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05A39-31E1-B24A-A6AA-704E7A610C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5472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A862748-D94C-DB4D-9447-F05D4E102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02248A7-3E09-244C-8AAF-5DEB3820AC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873F5AB-07B6-3C47-A8A1-4AA494406F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7891718-03AA-324A-A157-F2DD3C219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7B4E-A869-344C-B714-D30C0BAE160F}" type="datetimeFigureOut">
              <a:rPr lang="fr-FR" smtClean="0"/>
              <a:t>13/04/2021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7CF441C-3F33-9E41-862B-4AC2B9E17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DFA8585-A326-334E-872F-91BAAA552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05A39-31E1-B24A-A6AA-704E7A610C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6624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B806D65-50CE-3649-BF81-D2210D78D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9C0F7CA-4AC0-794B-92EB-92D1ECA306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62CF20C-916E-5944-A101-1A38AA3ED1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F276CDD-CB2D-9F43-91B1-1FF3D82EB7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7B4E-A869-344C-B714-D30C0BAE160F}" type="datetimeFigureOut">
              <a:rPr lang="fr-FR" smtClean="0"/>
              <a:t>13/04/2021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C91D146-69F7-0346-8983-767AFA6B6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ACBCEEF-CC12-4B4B-8A26-08E03D74E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05A39-31E1-B24A-A6AA-704E7A610C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5417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2EACB9C-F28B-5B43-8D47-465E57880F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F74632F-71E1-5042-B0E4-64C7237B75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B1BD505-7BDE-DF47-B889-8823309D92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3C7B4E-A869-344C-B714-D30C0BAE160F}" type="datetimeFigureOut">
              <a:rPr lang="fr-FR" smtClean="0"/>
              <a:t>13/04/2021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D1344D2-1955-0B45-91DE-AE559B4590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E10924B-5AC1-5545-93F7-1972B72220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705A39-31E1-B24A-A6AA-704E7A610C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5840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3601" y="1828800"/>
            <a:ext cx="6591985" cy="4572000"/>
          </a:xfrm>
        </p:spPr>
        <p:txBody>
          <a:bodyPr>
            <a:normAutofit/>
          </a:bodyPr>
          <a:lstStyle/>
          <a:p>
            <a:pPr>
              <a:buClr>
                <a:schemeClr val="tx1">
                  <a:lumMod val="50000"/>
                  <a:lumOff val="50000"/>
                </a:schemeClr>
              </a:buClr>
              <a:buFont typeface="Arial"/>
              <a:buChar char="•"/>
            </a:pPr>
            <a:r>
              <a:rPr lang="fr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ea typeface="Calibri" panose="020F0502020204030204" pitchFamily="34" charset="0"/>
                <a:cs typeface="Arial"/>
              </a:rPr>
              <a:t>Deux Situations dans lesquelles vous </a:t>
            </a:r>
            <a:b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ea typeface="Calibri" panose="020F0502020204030204" pitchFamily="34" charset="0"/>
                <a:cs typeface="Arial"/>
              </a:rPr>
            </a:br>
            <a:r>
              <a:rPr lang="fr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ea typeface="Calibri" panose="020F0502020204030204" pitchFamily="34" charset="0"/>
                <a:cs typeface="Arial"/>
              </a:rPr>
              <a:t>vous épanouissez</a:t>
            </a:r>
            <a:endParaRPr lang="en-US" sz="2000" dirty="0">
              <a:solidFill>
                <a:schemeClr val="tx1">
                  <a:lumMod val="50000"/>
                  <a:lumOff val="50000"/>
                </a:schemeClr>
              </a:solidFill>
              <a:latin typeface="Arial"/>
              <a:ea typeface="Calibri" panose="020F0502020204030204" pitchFamily="34" charset="0"/>
              <a:cs typeface="Arial"/>
            </a:endParaRPr>
          </a:p>
          <a:p>
            <a:pPr>
              <a:buClr>
                <a:schemeClr val="tx1">
                  <a:lumMod val="50000"/>
                  <a:lumOff val="50000"/>
                </a:schemeClr>
              </a:buClr>
              <a:buFont typeface="Arial"/>
              <a:buChar char="•"/>
            </a:pPr>
            <a:r>
              <a:rPr lang="fr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ea typeface="Calibri" panose="020F0502020204030204" pitchFamily="34" charset="0"/>
                <a:cs typeface="Arial"/>
              </a:rPr>
              <a:t>Principaux facteurs vous aidant </a:t>
            </a:r>
            <a:b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ea typeface="Calibri" panose="020F0502020204030204" pitchFamily="34" charset="0"/>
                <a:cs typeface="Arial"/>
              </a:rPr>
            </a:br>
            <a:r>
              <a:rPr lang="fr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ea typeface="Calibri" panose="020F0502020204030204" pitchFamily="34" charset="0"/>
                <a:cs typeface="Arial"/>
              </a:rPr>
              <a:t>à vous sentir : </a:t>
            </a:r>
            <a:endParaRPr lang="en-US" sz="2000" dirty="0">
              <a:solidFill>
                <a:schemeClr val="tx1">
                  <a:lumMod val="50000"/>
                  <a:lumOff val="50000"/>
                </a:schemeClr>
              </a:solidFill>
              <a:latin typeface="Arial"/>
              <a:cs typeface="Arial"/>
            </a:endParaRPr>
          </a:p>
          <a:p>
            <a:pPr marL="457200" lvl="1" indent="-182880">
              <a:buClr>
                <a:srgbClr val="3E2A59"/>
              </a:buClr>
              <a:buFont typeface="Arial"/>
              <a:buChar char="•"/>
            </a:pPr>
            <a:r>
              <a:rPr lang="en-US" sz="1800" b="1" dirty="0">
                <a:solidFill>
                  <a:srgbClr val="3E2A59"/>
                </a:solidFill>
                <a:latin typeface="Arial"/>
                <a:cs typeface="Arial"/>
              </a:rPr>
              <a:t>Indispensable</a:t>
            </a:r>
          </a:p>
          <a:p>
            <a:pPr marL="457200" lvl="1" indent="-182880">
              <a:buClr>
                <a:srgbClr val="3E2A59"/>
              </a:buClr>
              <a:buFont typeface="Arial"/>
              <a:buChar char="•"/>
            </a:pPr>
            <a:r>
              <a:rPr lang="en-US" sz="1800" b="1" dirty="0">
                <a:solidFill>
                  <a:srgbClr val="3E2A59"/>
                </a:solidFill>
                <a:latin typeface="Arial"/>
                <a:cs typeface="Arial"/>
              </a:rPr>
              <a:t>Maître de la situation</a:t>
            </a:r>
          </a:p>
          <a:p>
            <a:pPr marL="457200" lvl="1" indent="-182880">
              <a:buClr>
                <a:srgbClr val="3E2A59"/>
              </a:buClr>
              <a:buFont typeface="Arial"/>
              <a:buChar char="•"/>
            </a:pPr>
            <a:r>
              <a:rPr lang="en-US" sz="1800" b="1" dirty="0">
                <a:solidFill>
                  <a:srgbClr val="3E2A59"/>
                </a:solidFill>
                <a:latin typeface="Arial"/>
                <a:cs typeface="Arial"/>
              </a:rPr>
              <a:t>Au </a:t>
            </a:r>
            <a:r>
              <a:rPr lang="en-US" sz="1800" b="1" dirty="0" err="1">
                <a:solidFill>
                  <a:srgbClr val="3E2A59"/>
                </a:solidFill>
                <a:latin typeface="Arial"/>
                <a:cs typeface="Arial"/>
              </a:rPr>
              <a:t>meilleur</a:t>
            </a:r>
            <a:r>
              <a:rPr lang="en-US" sz="1800" b="1" dirty="0">
                <a:solidFill>
                  <a:srgbClr val="3E2A59"/>
                </a:solidFill>
                <a:latin typeface="Arial"/>
                <a:cs typeface="Arial"/>
              </a:rPr>
              <a:t> de </a:t>
            </a:r>
            <a:r>
              <a:rPr lang="en-US" sz="1800" b="1" dirty="0" err="1">
                <a:solidFill>
                  <a:srgbClr val="3E2A59"/>
                </a:solidFill>
                <a:latin typeface="Arial"/>
                <a:cs typeface="Arial"/>
              </a:rPr>
              <a:t>votre</a:t>
            </a:r>
            <a:r>
              <a:rPr lang="en-US" sz="1800" b="1" dirty="0">
                <a:solidFill>
                  <a:srgbClr val="3E2A59"/>
                </a:solidFill>
                <a:latin typeface="Arial"/>
                <a:cs typeface="Arial"/>
              </a:rPr>
              <a:t> </a:t>
            </a:r>
            <a:r>
              <a:rPr lang="en-US" sz="1800" b="1" dirty="0" err="1">
                <a:solidFill>
                  <a:srgbClr val="3E2A59"/>
                </a:solidFill>
                <a:latin typeface="Arial"/>
                <a:cs typeface="Arial"/>
              </a:rPr>
              <a:t>forme</a:t>
            </a:r>
            <a:endParaRPr lang="en-US" sz="1800" b="1" dirty="0">
              <a:solidFill>
                <a:srgbClr val="3E2A59"/>
              </a:solidFill>
              <a:latin typeface="Arial"/>
              <a:cs typeface="Arial"/>
            </a:endParaRP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1910901" y="6405564"/>
            <a:ext cx="21336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900" kern="1200">
                <a:solidFill>
                  <a:srgbClr val="7F7F7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15E4355-C1EE-2A42-B28B-63C6333920E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905000" y="381000"/>
            <a:ext cx="7772400" cy="857250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rgbClr val="0099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H" sz="4000" dirty="0">
                <a:solidFill>
                  <a:srgbClr val="3E2A59"/>
                </a:solidFill>
                <a:latin typeface="Arial"/>
                <a:ea typeface="Arial" charset="0"/>
                <a:cs typeface="Arial"/>
              </a:rPr>
              <a:t>Quand je donne le MEILLEUR </a:t>
            </a:r>
            <a:br>
              <a:rPr lang="fr-CH" sz="4000" dirty="0">
                <a:solidFill>
                  <a:srgbClr val="3E2A59"/>
                </a:solidFill>
                <a:latin typeface="Arial"/>
                <a:ea typeface="Arial" charset="0"/>
                <a:cs typeface="Arial"/>
              </a:rPr>
            </a:br>
            <a:r>
              <a:rPr lang="fr-CH" sz="4000" dirty="0">
                <a:solidFill>
                  <a:srgbClr val="3E2A59"/>
                </a:solidFill>
                <a:latin typeface="Arial"/>
                <a:ea typeface="Arial" charset="0"/>
                <a:cs typeface="Arial"/>
              </a:rPr>
              <a:t>de moi-même !</a:t>
            </a:r>
            <a:endParaRPr lang="en-US" sz="4000" dirty="0">
              <a:solidFill>
                <a:srgbClr val="3E2A59"/>
              </a:solidFill>
              <a:latin typeface="Arial"/>
              <a:ea typeface="Arial" charset="0"/>
              <a:cs typeface="Arial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1676401"/>
            <a:ext cx="3712098" cy="4037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097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7400" y="1752600"/>
            <a:ext cx="8153400" cy="4800600"/>
          </a:xfrm>
        </p:spPr>
        <p:txBody>
          <a:bodyPr>
            <a:normAutofit/>
          </a:bodyPr>
          <a:lstStyle/>
          <a:p>
            <a:pPr marL="0" indent="0">
              <a:lnSpc>
                <a:spcPts val="1900"/>
              </a:lnSpc>
              <a:spcBef>
                <a:spcPts val="500"/>
              </a:spcBef>
              <a:buNone/>
            </a:pPr>
            <a:r>
              <a:rPr lang="en-US" sz="1700" b="1" dirty="0" err="1">
                <a:solidFill>
                  <a:srgbClr val="3E2A59"/>
                </a:solidFill>
                <a:latin typeface="Arial"/>
                <a:cs typeface="Arial"/>
              </a:rPr>
              <a:t>Objectif</a:t>
            </a:r>
            <a:r>
              <a:rPr lang="en-US" sz="1700" b="1" dirty="0">
                <a:solidFill>
                  <a:srgbClr val="3E2A59"/>
                </a:solidFill>
                <a:latin typeface="Arial"/>
                <a:cs typeface="Arial"/>
              </a:rPr>
              <a:t> :</a:t>
            </a:r>
          </a:p>
          <a:p>
            <a:pPr marL="0" indent="0">
              <a:lnSpc>
                <a:spcPts val="1900"/>
              </a:lnSpc>
              <a:spcBef>
                <a:spcPts val="500"/>
              </a:spcBef>
              <a:buNone/>
            </a:pPr>
            <a:r>
              <a:rPr lang="en-US" sz="1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Comprendre</a:t>
            </a:r>
            <a:r>
              <a:rPr lang="en-US" sz="17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 les situations </a:t>
            </a:r>
            <a:r>
              <a:rPr lang="en-US" sz="1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dans</a:t>
            </a:r>
            <a:r>
              <a:rPr lang="en-US" sz="17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 </a:t>
            </a:r>
            <a:r>
              <a:rPr lang="en-US" sz="1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lesquelles</a:t>
            </a:r>
            <a:r>
              <a:rPr lang="en-US" sz="17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 </a:t>
            </a:r>
            <a:r>
              <a:rPr lang="en-US" sz="1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vous</a:t>
            </a:r>
            <a:r>
              <a:rPr lang="en-US" sz="17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 </a:t>
            </a:r>
            <a:r>
              <a:rPr lang="en-US" sz="1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vous</a:t>
            </a:r>
            <a:r>
              <a:rPr lang="en-US" sz="17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 </a:t>
            </a:r>
            <a:r>
              <a:rPr lang="en-US" sz="1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épanouissez</a:t>
            </a:r>
            <a:r>
              <a:rPr lang="en-US" sz="17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 et identifier </a:t>
            </a:r>
            <a:r>
              <a:rPr lang="en-US" sz="1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vos</a:t>
            </a:r>
            <a:r>
              <a:rPr lang="en-US" sz="17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 points forts/</a:t>
            </a:r>
            <a:r>
              <a:rPr lang="en-US" sz="1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compétences</a:t>
            </a:r>
            <a:r>
              <a:rPr lang="en-US" sz="17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.</a:t>
            </a:r>
          </a:p>
          <a:p>
            <a:pPr marL="0" indent="0">
              <a:lnSpc>
                <a:spcPts val="1900"/>
              </a:lnSpc>
              <a:spcBef>
                <a:spcPts val="2000"/>
              </a:spcBef>
              <a:buNone/>
            </a:pPr>
            <a:r>
              <a:rPr lang="en-US" sz="1700" b="1" dirty="0" err="1">
                <a:solidFill>
                  <a:srgbClr val="3E2A59"/>
                </a:solidFill>
                <a:latin typeface="Arial"/>
                <a:cs typeface="Arial"/>
              </a:rPr>
              <a:t>Activité</a:t>
            </a:r>
            <a:r>
              <a:rPr lang="en-US" sz="1700" b="1" dirty="0">
                <a:solidFill>
                  <a:srgbClr val="3E2A59"/>
                </a:solidFill>
                <a:latin typeface="Arial"/>
                <a:cs typeface="Arial"/>
              </a:rPr>
              <a:t> :</a:t>
            </a:r>
          </a:p>
          <a:p>
            <a:pPr marL="0" indent="0">
              <a:lnSpc>
                <a:spcPts val="1900"/>
              </a:lnSpc>
              <a:spcBef>
                <a:spcPts val="500"/>
              </a:spcBef>
              <a:buNone/>
            </a:pPr>
            <a:r>
              <a:rPr lang="en-US" sz="1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Réfléchissez</a:t>
            </a:r>
            <a:r>
              <a:rPr lang="en-US" sz="17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 </a:t>
            </a:r>
            <a:r>
              <a:rPr lang="en-US" sz="1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à</a:t>
            </a:r>
            <a:r>
              <a:rPr lang="en-US" sz="17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 </a:t>
            </a:r>
            <a:r>
              <a:rPr lang="en-US" sz="1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deux</a:t>
            </a:r>
            <a:r>
              <a:rPr lang="en-US" sz="17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 situations </a:t>
            </a:r>
            <a:r>
              <a:rPr lang="en-US" sz="1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dans</a:t>
            </a:r>
            <a:r>
              <a:rPr lang="en-US" sz="17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 </a:t>
            </a:r>
            <a:r>
              <a:rPr lang="en-US" sz="1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lesquelles</a:t>
            </a:r>
            <a:r>
              <a:rPr lang="en-US" sz="17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 </a:t>
            </a:r>
            <a:r>
              <a:rPr lang="en-US" sz="1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vous</a:t>
            </a:r>
            <a:r>
              <a:rPr lang="en-US" sz="17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 </a:t>
            </a:r>
            <a:r>
              <a:rPr lang="en-US" sz="1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avez</a:t>
            </a:r>
            <a:r>
              <a:rPr lang="en-US" sz="17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 </a:t>
            </a:r>
            <a:r>
              <a:rPr lang="en-US" sz="1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donné</a:t>
            </a:r>
            <a:r>
              <a:rPr lang="en-US" sz="17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 le </a:t>
            </a:r>
            <a:r>
              <a:rPr lang="en-US" sz="1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meilleur</a:t>
            </a:r>
            <a:r>
              <a:rPr lang="en-US" sz="17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 de </a:t>
            </a:r>
            <a:r>
              <a:rPr lang="en-US" sz="1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vous-même</a:t>
            </a:r>
            <a:r>
              <a:rPr lang="en-US" sz="17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, et </a:t>
            </a:r>
            <a:r>
              <a:rPr lang="en-US" sz="1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inscrivez</a:t>
            </a:r>
            <a:r>
              <a:rPr lang="en-US" sz="17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-les </a:t>
            </a:r>
            <a:r>
              <a:rPr lang="en-US" sz="1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sur</a:t>
            </a:r>
            <a:r>
              <a:rPr lang="en-US" sz="17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 </a:t>
            </a:r>
            <a:r>
              <a:rPr lang="en-US" sz="1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deux</a:t>
            </a:r>
            <a:r>
              <a:rPr lang="en-US" sz="17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 Post-it </a:t>
            </a:r>
            <a:r>
              <a:rPr lang="en-US" sz="1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différents</a:t>
            </a:r>
            <a:r>
              <a:rPr lang="en-US" sz="17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.</a:t>
            </a:r>
          </a:p>
          <a:p>
            <a:pPr marL="0" indent="0">
              <a:lnSpc>
                <a:spcPts val="1900"/>
              </a:lnSpc>
              <a:spcBef>
                <a:spcPts val="1500"/>
              </a:spcBef>
              <a:buNone/>
            </a:pPr>
            <a:r>
              <a:rPr lang="en-US" sz="1700" b="1" dirty="0" err="1">
                <a:solidFill>
                  <a:srgbClr val="3E2A59"/>
                </a:solidFill>
                <a:latin typeface="Arial"/>
                <a:cs typeface="Arial"/>
              </a:rPr>
              <a:t>Durée</a:t>
            </a:r>
            <a:r>
              <a:rPr lang="en-US" sz="1700" b="1" dirty="0">
                <a:solidFill>
                  <a:srgbClr val="3E2A59"/>
                </a:solidFill>
                <a:latin typeface="Arial"/>
                <a:cs typeface="Arial"/>
              </a:rPr>
              <a:t> : </a:t>
            </a:r>
            <a:r>
              <a:rPr lang="en-US" sz="17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5 minutes – </a:t>
            </a:r>
            <a:r>
              <a:rPr lang="en-US" sz="17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exercice</a:t>
            </a:r>
            <a:r>
              <a:rPr lang="en-US" sz="17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 </a:t>
            </a:r>
            <a:r>
              <a:rPr lang="en-US" sz="17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individuel</a:t>
            </a:r>
            <a:endParaRPr lang="en-US" sz="1700" i="1" dirty="0">
              <a:solidFill>
                <a:schemeClr val="tx1">
                  <a:lumMod val="50000"/>
                  <a:lumOff val="50000"/>
                </a:schemeClr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1910901" y="6405564"/>
            <a:ext cx="21336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900" kern="1200">
                <a:solidFill>
                  <a:srgbClr val="7F7F7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15E4355-C1EE-2A42-B28B-63C6333920E9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905000" y="381000"/>
            <a:ext cx="7772400" cy="857250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rgbClr val="0099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H" sz="4000" dirty="0">
                <a:solidFill>
                  <a:srgbClr val="3E2A59"/>
                </a:solidFill>
                <a:latin typeface="Arial"/>
                <a:ea typeface="Arial" charset="0"/>
                <a:cs typeface="Arial"/>
              </a:rPr>
              <a:t>Quand je donne le MEILLEUR </a:t>
            </a:r>
            <a:br>
              <a:rPr lang="fr-CH" sz="4000" dirty="0">
                <a:solidFill>
                  <a:srgbClr val="3E2A59"/>
                </a:solidFill>
                <a:latin typeface="Arial"/>
                <a:ea typeface="Arial" charset="0"/>
                <a:cs typeface="Arial"/>
              </a:rPr>
            </a:br>
            <a:r>
              <a:rPr lang="fr-CH" sz="4000" dirty="0">
                <a:solidFill>
                  <a:srgbClr val="3E2A59"/>
                </a:solidFill>
                <a:latin typeface="Arial"/>
                <a:ea typeface="Arial" charset="0"/>
                <a:cs typeface="Arial"/>
              </a:rPr>
              <a:t>de moi-même !</a:t>
            </a:r>
            <a:endParaRPr lang="en-US" sz="4000" dirty="0">
              <a:solidFill>
                <a:srgbClr val="3E2A59"/>
              </a:solidFill>
              <a:latin typeface="Arial"/>
              <a:ea typeface="Arial" charset="0"/>
              <a:cs typeface="Arial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3810000"/>
            <a:ext cx="2533802" cy="2533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99241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0063300"/>
              </p:ext>
            </p:extLst>
          </p:nvPr>
        </p:nvGraphicFramePr>
        <p:xfrm>
          <a:off x="2057400" y="3200400"/>
          <a:ext cx="7924800" cy="2898140"/>
        </p:xfrm>
        <a:graphic>
          <a:graphicData uri="http://schemas.openxmlformats.org/drawingml/2006/table">
            <a:tbl>
              <a:tblPr firstRow="1" firstCol="1" bandRow="1">
                <a:tableStyleId>{72833802-FEF1-4C79-8D5D-14CF1EAF98D9}</a:tableStyleId>
              </a:tblPr>
              <a:tblGrid>
                <a:gridCol w="3962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2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153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699635" algn="l"/>
                        </a:tabLs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Arial"/>
                          <a:cs typeface="Arial"/>
                        </a:rPr>
                        <a:t>Conditions/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  <a:latin typeface="Arial"/>
                          <a:cs typeface="Arial"/>
                        </a:rPr>
                        <a:t>Facteurs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  <a:latin typeface="Arial"/>
                          <a:cs typeface="Arial"/>
                        </a:rPr>
                        <a:t>contributifs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699635" algn="l"/>
                        </a:tabLst>
                      </a:pP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  <a:latin typeface="Arial"/>
                          <a:cs typeface="Arial"/>
                        </a:rPr>
                        <a:t>Compétences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Arial"/>
                          <a:cs typeface="Arial"/>
                        </a:rPr>
                        <a:t> et points forts (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  <a:latin typeface="Arial"/>
                          <a:cs typeface="Arial"/>
                        </a:rPr>
                        <a:t>compétences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Arial"/>
                          <a:cs typeface="Arial"/>
                        </a:rPr>
                        <a:t> techniques/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  <a:latin typeface="Arial"/>
                          <a:cs typeface="Arial"/>
                        </a:rPr>
                        <a:t>spécialisées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Arial"/>
                          <a:cs typeface="Arial"/>
                        </a:rPr>
                        <a:t> </a:t>
                      </a:r>
                      <a:b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Arial"/>
                          <a:cs typeface="Arial"/>
                        </a:rPr>
                      </a:b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Arial"/>
                          <a:cs typeface="Arial"/>
                        </a:rPr>
                        <a:t>et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  <a:latin typeface="Arial"/>
                          <a:cs typeface="Arial"/>
                        </a:rPr>
                        <a:t>transférables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Arial"/>
                          <a:cs typeface="Arial"/>
                        </a:rPr>
                        <a:t>/non techniques)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19264">
                <a:tc>
                  <a:txBody>
                    <a:bodyPr/>
                    <a:lstStyle/>
                    <a:p>
                      <a:pPr marL="274320" marR="0" indent="-164592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Font typeface="Wingdings" charset="2"/>
                        <a:buChar char="§"/>
                        <a:tabLst>
                          <a:tab pos="4699635" algn="l"/>
                        </a:tabLst>
                      </a:pPr>
                      <a:r>
                        <a:rPr lang="en-US" sz="1400" b="0" dirty="0" err="1">
                          <a:solidFill>
                            <a:srgbClr val="7F7F7F"/>
                          </a:solidFill>
                          <a:effectLst/>
                          <a:latin typeface="Arial"/>
                          <a:cs typeface="Arial"/>
                        </a:rPr>
                        <a:t>Collaborateurs</a:t>
                      </a:r>
                      <a:r>
                        <a:rPr lang="en-US" sz="1400" b="0" dirty="0">
                          <a:solidFill>
                            <a:srgbClr val="7F7F7F"/>
                          </a:solidFill>
                          <a:effectLst/>
                          <a:latin typeface="Arial"/>
                          <a:cs typeface="Arial"/>
                        </a:rPr>
                        <a:t> (p. ex., </a:t>
                      </a:r>
                      <a:r>
                        <a:rPr lang="en-US" sz="1400" b="0" dirty="0" err="1">
                          <a:solidFill>
                            <a:srgbClr val="7F7F7F"/>
                          </a:solidFill>
                          <a:effectLst/>
                          <a:latin typeface="Arial"/>
                          <a:cs typeface="Arial"/>
                        </a:rPr>
                        <a:t>binôme</a:t>
                      </a:r>
                      <a:r>
                        <a:rPr lang="en-US" sz="1400" b="0" dirty="0">
                          <a:solidFill>
                            <a:srgbClr val="7F7F7F"/>
                          </a:solidFill>
                          <a:effectLst/>
                          <a:latin typeface="Arial"/>
                          <a:cs typeface="Arial"/>
                        </a:rPr>
                        <a:t>, </a:t>
                      </a:r>
                      <a:r>
                        <a:rPr lang="en-US" sz="1400" b="0" dirty="0" err="1">
                          <a:solidFill>
                            <a:srgbClr val="7F7F7F"/>
                          </a:solidFill>
                          <a:effectLst/>
                          <a:latin typeface="Arial"/>
                          <a:cs typeface="Arial"/>
                        </a:rPr>
                        <a:t>équipe</a:t>
                      </a:r>
                      <a:r>
                        <a:rPr lang="en-US" sz="1400" b="0" dirty="0">
                          <a:solidFill>
                            <a:srgbClr val="7F7F7F"/>
                          </a:solidFill>
                          <a:effectLst/>
                          <a:latin typeface="Arial"/>
                          <a:cs typeface="Arial"/>
                        </a:rPr>
                        <a:t>, </a:t>
                      </a:r>
                      <a:r>
                        <a:rPr lang="en-US" sz="1400" b="0" dirty="0" err="1">
                          <a:solidFill>
                            <a:srgbClr val="7F7F7F"/>
                          </a:solidFill>
                          <a:effectLst/>
                          <a:latin typeface="Arial"/>
                          <a:cs typeface="Arial"/>
                        </a:rPr>
                        <a:t>groupes</a:t>
                      </a:r>
                      <a:r>
                        <a:rPr lang="en-US" sz="1400" b="0" dirty="0">
                          <a:solidFill>
                            <a:srgbClr val="7F7F7F"/>
                          </a:solidFill>
                          <a:effectLst/>
                          <a:latin typeface="Arial"/>
                          <a:cs typeface="Arial"/>
                        </a:rPr>
                        <a:t>, internes, </a:t>
                      </a:r>
                      <a:r>
                        <a:rPr lang="en-US" sz="1400" b="0" dirty="0" err="1">
                          <a:solidFill>
                            <a:srgbClr val="7F7F7F"/>
                          </a:solidFill>
                          <a:effectLst/>
                          <a:latin typeface="Arial"/>
                          <a:cs typeface="Arial"/>
                        </a:rPr>
                        <a:t>externes</a:t>
                      </a:r>
                      <a:r>
                        <a:rPr lang="en-US" sz="1400" b="0" dirty="0">
                          <a:solidFill>
                            <a:srgbClr val="7F7F7F"/>
                          </a:solidFill>
                          <a:effectLst/>
                          <a:latin typeface="Arial"/>
                          <a:cs typeface="Arial"/>
                        </a:rPr>
                        <a:t>)</a:t>
                      </a:r>
                    </a:p>
                    <a:p>
                      <a:pPr marL="274320" marR="0" indent="-164592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Font typeface="Wingdings" charset="2"/>
                        <a:buChar char="§"/>
                        <a:tabLst>
                          <a:tab pos="4699635" algn="l"/>
                        </a:tabLst>
                      </a:pPr>
                      <a:r>
                        <a:rPr lang="en-US" sz="1400" b="0" dirty="0" err="1">
                          <a:solidFill>
                            <a:srgbClr val="7F7F7F"/>
                          </a:solidFill>
                          <a:effectLst/>
                          <a:latin typeface="Arial"/>
                          <a:cs typeface="Arial"/>
                        </a:rPr>
                        <a:t>Environnement</a:t>
                      </a:r>
                      <a:r>
                        <a:rPr lang="en-US" sz="1400" b="0" dirty="0">
                          <a:solidFill>
                            <a:srgbClr val="7F7F7F"/>
                          </a:solidFill>
                          <a:effectLst/>
                          <a:latin typeface="Arial"/>
                          <a:cs typeface="Arial"/>
                        </a:rPr>
                        <a:t> de travail (p. ex., petit bureau, grand bureau, </a:t>
                      </a:r>
                      <a:r>
                        <a:rPr lang="en-US" sz="1400" b="0" dirty="0" err="1">
                          <a:solidFill>
                            <a:srgbClr val="7F7F7F"/>
                          </a:solidFill>
                          <a:effectLst/>
                          <a:latin typeface="Arial"/>
                          <a:cs typeface="Arial"/>
                        </a:rPr>
                        <a:t>siège</a:t>
                      </a:r>
                      <a:r>
                        <a:rPr lang="en-US" sz="1400" b="0" dirty="0">
                          <a:solidFill>
                            <a:srgbClr val="7F7F7F"/>
                          </a:solidFill>
                          <a:effectLst/>
                          <a:latin typeface="Arial"/>
                          <a:cs typeface="Arial"/>
                        </a:rPr>
                        <a:t>, terrain)</a:t>
                      </a:r>
                    </a:p>
                    <a:p>
                      <a:pPr marL="274320" marR="0" indent="-164592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Font typeface="Wingdings" charset="2"/>
                        <a:buChar char="§"/>
                        <a:tabLst>
                          <a:tab pos="4699635" algn="l"/>
                        </a:tabLst>
                      </a:pPr>
                      <a:r>
                        <a:rPr lang="en-US" sz="1400" b="0" dirty="0">
                          <a:solidFill>
                            <a:srgbClr val="7F7F7F"/>
                          </a:solidFill>
                          <a:effectLst/>
                          <a:latin typeface="Arial"/>
                          <a:cs typeface="Arial"/>
                        </a:rPr>
                        <a:t>Missions (p. ex., </a:t>
                      </a:r>
                      <a:r>
                        <a:rPr lang="en-US" sz="1400" b="0" dirty="0" err="1">
                          <a:solidFill>
                            <a:srgbClr val="7F7F7F"/>
                          </a:solidFill>
                          <a:effectLst/>
                          <a:latin typeface="Arial"/>
                          <a:cs typeface="Arial"/>
                        </a:rPr>
                        <a:t>recherche</a:t>
                      </a:r>
                      <a:r>
                        <a:rPr lang="en-US" sz="1400" b="0" dirty="0">
                          <a:solidFill>
                            <a:srgbClr val="7F7F7F"/>
                          </a:solidFill>
                          <a:effectLst/>
                          <a:latin typeface="Arial"/>
                          <a:cs typeface="Arial"/>
                        </a:rPr>
                        <a:t> de solutions, </a:t>
                      </a:r>
                      <a:r>
                        <a:rPr lang="en-US" sz="1400" b="0" dirty="0" err="1">
                          <a:solidFill>
                            <a:srgbClr val="7F7F7F"/>
                          </a:solidFill>
                          <a:effectLst/>
                          <a:latin typeface="Arial"/>
                          <a:cs typeface="Arial"/>
                        </a:rPr>
                        <a:t>collecte</a:t>
                      </a:r>
                      <a:r>
                        <a:rPr lang="en-US" sz="1400" b="0" dirty="0">
                          <a:solidFill>
                            <a:srgbClr val="7F7F7F"/>
                          </a:solidFill>
                          <a:effectLst/>
                          <a:latin typeface="Arial"/>
                          <a:cs typeface="Arial"/>
                        </a:rPr>
                        <a:t> de </a:t>
                      </a:r>
                      <a:r>
                        <a:rPr lang="en-US" sz="1400" b="0" dirty="0" err="1">
                          <a:solidFill>
                            <a:srgbClr val="7F7F7F"/>
                          </a:solidFill>
                          <a:effectLst/>
                          <a:latin typeface="Arial"/>
                          <a:cs typeface="Arial"/>
                        </a:rPr>
                        <a:t>données</a:t>
                      </a:r>
                      <a:r>
                        <a:rPr lang="en-US" sz="1400" b="0" dirty="0">
                          <a:solidFill>
                            <a:srgbClr val="7F7F7F"/>
                          </a:solidFill>
                          <a:effectLst/>
                          <a:latin typeface="Arial"/>
                          <a:cs typeface="Arial"/>
                        </a:rPr>
                        <a:t>, conception d’un </a:t>
                      </a:r>
                      <a:r>
                        <a:rPr lang="en-US" sz="1400" b="0" dirty="0" err="1">
                          <a:solidFill>
                            <a:srgbClr val="7F7F7F"/>
                          </a:solidFill>
                          <a:effectLst/>
                          <a:latin typeface="Arial"/>
                          <a:cs typeface="Arial"/>
                        </a:rPr>
                        <a:t>avant-projet</a:t>
                      </a:r>
                      <a:r>
                        <a:rPr lang="en-US" sz="1400" b="0" dirty="0">
                          <a:solidFill>
                            <a:srgbClr val="7F7F7F"/>
                          </a:solidFill>
                          <a:effectLst/>
                          <a:latin typeface="Arial"/>
                          <a:cs typeface="Arial"/>
                        </a:rPr>
                        <a:t> de page web, </a:t>
                      </a:r>
                      <a:r>
                        <a:rPr lang="en-US" sz="1400" b="0" dirty="0" err="1">
                          <a:solidFill>
                            <a:srgbClr val="7F7F7F"/>
                          </a:solidFill>
                          <a:effectLst/>
                          <a:latin typeface="Arial"/>
                          <a:cs typeface="Arial"/>
                        </a:rPr>
                        <a:t>présentation</a:t>
                      </a:r>
                      <a:r>
                        <a:rPr lang="en-US" sz="1400" b="0" dirty="0">
                          <a:solidFill>
                            <a:srgbClr val="7F7F7F"/>
                          </a:solidFill>
                          <a:effectLst/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400" b="0" dirty="0" err="1">
                          <a:solidFill>
                            <a:srgbClr val="7F7F7F"/>
                          </a:solidFill>
                          <a:effectLst/>
                          <a:latin typeface="Arial"/>
                          <a:cs typeface="Arial"/>
                        </a:rPr>
                        <a:t>à</a:t>
                      </a:r>
                      <a:r>
                        <a:rPr lang="en-US" sz="1400" b="0" dirty="0">
                          <a:solidFill>
                            <a:srgbClr val="7F7F7F"/>
                          </a:solidFill>
                          <a:effectLst/>
                          <a:latin typeface="Arial"/>
                          <a:cs typeface="Arial"/>
                        </a:rPr>
                        <a:t> un </a:t>
                      </a:r>
                      <a:r>
                        <a:rPr lang="en-US" sz="1400" b="0" dirty="0" err="1">
                          <a:solidFill>
                            <a:srgbClr val="7F7F7F"/>
                          </a:solidFill>
                          <a:effectLst/>
                          <a:latin typeface="Arial"/>
                          <a:cs typeface="Arial"/>
                        </a:rPr>
                        <a:t>partenaire</a:t>
                      </a:r>
                      <a:r>
                        <a:rPr lang="en-US" sz="1400" b="0" dirty="0">
                          <a:solidFill>
                            <a:srgbClr val="7F7F7F"/>
                          </a:solidFill>
                          <a:effectLst/>
                          <a:latin typeface="Arial"/>
                          <a:cs typeface="Arial"/>
                        </a:rPr>
                        <a:t> commercial)</a:t>
                      </a:r>
                    </a:p>
                    <a:p>
                      <a:pPr marL="274320" marR="0" indent="-164592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Font typeface="Wingdings" charset="2"/>
                        <a:buChar char="§"/>
                        <a:tabLst>
                          <a:tab pos="4699635" algn="l"/>
                        </a:tabLst>
                      </a:pPr>
                      <a:r>
                        <a:rPr lang="en-US" sz="1400" b="0" dirty="0" err="1">
                          <a:solidFill>
                            <a:srgbClr val="7F7F7F"/>
                          </a:solidFill>
                          <a:effectLst/>
                          <a:latin typeface="Arial"/>
                          <a:cs typeface="Arial"/>
                        </a:rPr>
                        <a:t>Résultats</a:t>
                      </a:r>
                      <a:endParaRPr lang="en-US" sz="1400" b="0" dirty="0">
                        <a:solidFill>
                          <a:srgbClr val="7F7F7F"/>
                        </a:solidFill>
                        <a:effectLst/>
                        <a:latin typeface="Arial"/>
                        <a:cs typeface="Arial"/>
                      </a:endParaRPr>
                    </a:p>
                    <a:p>
                      <a:pPr marL="274320" marR="0" indent="-164592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Font typeface="Wingdings" charset="2"/>
                        <a:buChar char="§"/>
                        <a:tabLst>
                          <a:tab pos="4699635" algn="l"/>
                        </a:tabLst>
                      </a:pPr>
                      <a:r>
                        <a:rPr lang="en-US" sz="1400" b="0" dirty="0">
                          <a:solidFill>
                            <a:srgbClr val="7F7F7F"/>
                          </a:solidFill>
                          <a:effectLst/>
                          <a:latin typeface="Arial"/>
                          <a:cs typeface="Arial"/>
                        </a:rPr>
                        <a:t>Incidence sur </a:t>
                      </a:r>
                      <a:r>
                        <a:rPr lang="en-US" sz="1400" b="0" dirty="0" err="1">
                          <a:solidFill>
                            <a:srgbClr val="7F7F7F"/>
                          </a:solidFill>
                          <a:effectLst/>
                          <a:latin typeface="Arial"/>
                          <a:cs typeface="Arial"/>
                        </a:rPr>
                        <a:t>l’environnement</a:t>
                      </a:r>
                      <a:endParaRPr lang="en-US" sz="1400" b="0" dirty="0">
                        <a:solidFill>
                          <a:srgbClr val="7F7F7F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68580" marR="68580">
                    <a:lnR w="6350" cap="flat" cmpd="sng" algn="ctr">
                      <a:solidFill>
                        <a:srgbClr val="009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74320" marR="0" lvl="0" indent="-164592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500"/>
                        </a:spcAft>
                        <a:buFont typeface="Wingdings" charset="2"/>
                        <a:buChar char="§"/>
                        <a:tabLst>
                          <a:tab pos="4699635" algn="l"/>
                        </a:tabLst>
                      </a:pPr>
                      <a:r>
                        <a:rPr lang="en-US" sz="1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cs typeface="Arial"/>
                        </a:rPr>
                        <a:t>Travail au </a:t>
                      </a:r>
                      <a:r>
                        <a:rPr lang="en-US" sz="14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cs typeface="Arial"/>
                        </a:rPr>
                        <a:t>sein</a:t>
                      </a:r>
                      <a:r>
                        <a:rPr lang="en-US" sz="1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cs typeface="Arial"/>
                        </a:rPr>
                        <a:t>d’une</a:t>
                      </a:r>
                      <a:r>
                        <a:rPr lang="en-US" sz="1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cs typeface="Arial"/>
                        </a:rPr>
                        <a:t> petite </a:t>
                      </a:r>
                      <a:r>
                        <a:rPr lang="en-US" sz="14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cs typeface="Arial"/>
                        </a:rPr>
                        <a:t>équipe</a:t>
                      </a:r>
                      <a:endParaRPr lang="en-US" sz="1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/>
                        <a:cs typeface="Arial"/>
                      </a:endParaRPr>
                    </a:p>
                    <a:p>
                      <a:pPr marL="274320" marR="0" lvl="0" indent="-164592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500"/>
                        </a:spcAft>
                        <a:buFont typeface="Wingdings" charset="2"/>
                        <a:buChar char="§"/>
                        <a:tabLst>
                          <a:tab pos="4699635" algn="l"/>
                        </a:tabLst>
                      </a:pPr>
                      <a:r>
                        <a:rPr lang="en-US" sz="14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cs typeface="Arial"/>
                        </a:rPr>
                        <a:t>Compétences</a:t>
                      </a:r>
                      <a:r>
                        <a:rPr lang="en-US" sz="1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cs typeface="Arial"/>
                        </a:rPr>
                        <a:t> en </a:t>
                      </a:r>
                      <a:r>
                        <a:rPr lang="en-US" sz="14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cs typeface="Arial"/>
                        </a:rPr>
                        <a:t>gestion</a:t>
                      </a:r>
                      <a:r>
                        <a:rPr lang="en-US" sz="1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cs typeface="Arial"/>
                        </a:rPr>
                        <a:t> de </a:t>
                      </a:r>
                      <a:r>
                        <a:rPr lang="en-US" sz="14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cs typeface="Arial"/>
                        </a:rPr>
                        <a:t>projets</a:t>
                      </a:r>
                      <a:endParaRPr lang="en-US" sz="1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/>
                        <a:cs typeface="Arial"/>
                      </a:endParaRPr>
                    </a:p>
                    <a:p>
                      <a:pPr marL="274320" marR="0" lvl="0" indent="-164592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500"/>
                        </a:spcAft>
                        <a:buFont typeface="Wingdings" charset="2"/>
                        <a:buChar char="§"/>
                        <a:tabLst>
                          <a:tab pos="4699635" algn="l"/>
                        </a:tabLst>
                      </a:pPr>
                      <a:r>
                        <a:rPr lang="en-US" sz="14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cs typeface="Arial"/>
                        </a:rPr>
                        <a:t>Planification</a:t>
                      </a:r>
                      <a:r>
                        <a:rPr lang="en-US" sz="1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cs typeface="Arial"/>
                        </a:rPr>
                        <a:t> et </a:t>
                      </a:r>
                      <a:r>
                        <a:rPr lang="en-US" sz="14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cs typeface="Arial"/>
                        </a:rPr>
                        <a:t>organisation</a:t>
                      </a:r>
                      <a:endParaRPr lang="en-US" sz="1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/>
                        <a:cs typeface="Arial"/>
                      </a:endParaRPr>
                    </a:p>
                    <a:p>
                      <a:pPr marL="274320" marR="0" lvl="0" indent="-164592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500"/>
                        </a:spcAft>
                        <a:buFont typeface="Wingdings" charset="2"/>
                        <a:buChar char="§"/>
                        <a:tabLst>
                          <a:tab pos="4699635" algn="l"/>
                        </a:tabLst>
                      </a:pPr>
                      <a:r>
                        <a:rPr lang="en-US" sz="1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cs typeface="Arial"/>
                        </a:rPr>
                        <a:t>Collaboration</a:t>
                      </a:r>
                    </a:p>
                    <a:p>
                      <a:pPr marL="274320" marR="0" lvl="0" indent="-164592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500"/>
                        </a:spcAft>
                        <a:buFont typeface="Wingdings" charset="2"/>
                        <a:buChar char="§"/>
                        <a:tabLst>
                          <a:tab pos="4699635" algn="l"/>
                        </a:tabLst>
                      </a:pPr>
                      <a:r>
                        <a:rPr lang="en-US" sz="14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cs typeface="Arial"/>
                        </a:rPr>
                        <a:t>Collecte</a:t>
                      </a:r>
                      <a:r>
                        <a:rPr lang="en-US" sz="1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cs typeface="Arial"/>
                        </a:rPr>
                        <a:t> et </a:t>
                      </a:r>
                      <a:r>
                        <a:rPr lang="en-US" sz="14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cs typeface="Arial"/>
                        </a:rPr>
                        <a:t>classement</a:t>
                      </a:r>
                      <a:r>
                        <a:rPr lang="en-US" sz="1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cs typeface="Arial"/>
                        </a:rPr>
                        <a:t> de </a:t>
                      </a:r>
                      <a:r>
                        <a:rPr lang="en-US" sz="14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cs typeface="Arial"/>
                        </a:rPr>
                        <a:t>données</a:t>
                      </a:r>
                      <a:endParaRPr lang="en-US" sz="1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/>
                        <a:cs typeface="Arial"/>
                      </a:endParaRPr>
                    </a:p>
                    <a:p>
                      <a:pPr marL="274320" marR="0" lvl="0" indent="-164592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500"/>
                        </a:spcAft>
                        <a:buFont typeface="Wingdings" charset="2"/>
                        <a:buChar char="§"/>
                        <a:tabLst>
                          <a:tab pos="4699635" algn="l"/>
                        </a:tabLst>
                      </a:pPr>
                      <a:r>
                        <a:rPr lang="en-US" sz="14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cs typeface="Arial"/>
                        </a:rPr>
                        <a:t>Connaissances</a:t>
                      </a:r>
                      <a:r>
                        <a:rPr lang="en-US" sz="1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cs typeface="Arial"/>
                        </a:rPr>
                        <a:t> en </a:t>
                      </a:r>
                      <a:r>
                        <a:rPr lang="en-US" sz="14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cs typeface="Arial"/>
                        </a:rPr>
                        <a:t>informatique</a:t>
                      </a:r>
                      <a:endParaRPr lang="en-US" sz="1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/>
                        <a:cs typeface="Arial"/>
                      </a:endParaRPr>
                    </a:p>
                    <a:p>
                      <a:pPr marL="274320" marR="0" lvl="0" indent="-164592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500"/>
                        </a:spcAft>
                        <a:buFont typeface="Wingdings" charset="2"/>
                        <a:buChar char="§"/>
                        <a:tabLst>
                          <a:tab pos="4699635" algn="l"/>
                        </a:tabLst>
                      </a:pPr>
                      <a:r>
                        <a:rPr lang="en-US" sz="1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cs typeface="Arial"/>
                        </a:rPr>
                        <a:t>Conception</a:t>
                      </a:r>
                    </a:p>
                  </a:txBody>
                  <a:tcPr marL="68580" marR="68580">
                    <a:lnL w="6350" cap="flat" cmpd="sng" algn="ctr">
                      <a:solidFill>
                        <a:srgbClr val="009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 txBox="1">
            <a:spLocks/>
          </p:cNvSpPr>
          <p:nvPr/>
        </p:nvSpPr>
        <p:spPr>
          <a:xfrm>
            <a:off x="1910901" y="6405564"/>
            <a:ext cx="21336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900" kern="1200">
                <a:solidFill>
                  <a:srgbClr val="7F7F7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15E4355-C1EE-2A42-B28B-63C6333920E9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905000" y="381000"/>
            <a:ext cx="7772400" cy="857250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rgbClr val="0099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" sz="4000" dirty="0">
                <a:solidFill>
                  <a:srgbClr val="3E2A59"/>
                </a:solidFill>
                <a:latin typeface="Arial"/>
                <a:ea typeface="Arial" charset="0"/>
                <a:cs typeface="Arial"/>
              </a:rPr>
              <a:t>Quand je donne le </a:t>
            </a:r>
            <a:br>
              <a:rPr lang="en-US" sz="4000" dirty="0">
                <a:solidFill>
                  <a:srgbClr val="3E2A59"/>
                </a:solidFill>
                <a:latin typeface="Arial"/>
                <a:ea typeface="Arial" charset="0"/>
                <a:cs typeface="Arial"/>
              </a:rPr>
            </a:br>
            <a:r>
              <a:rPr lang="fr" sz="4000" dirty="0">
                <a:solidFill>
                  <a:srgbClr val="3E2A59"/>
                </a:solidFill>
                <a:latin typeface="Arial"/>
                <a:ea typeface="Arial" charset="0"/>
                <a:cs typeface="Arial"/>
              </a:rPr>
              <a:t>MEILLEUR de </a:t>
            </a:r>
            <a:br>
              <a:rPr lang="en-US" sz="4000" dirty="0">
                <a:solidFill>
                  <a:srgbClr val="3E2A59"/>
                </a:solidFill>
                <a:latin typeface="Arial"/>
                <a:ea typeface="Arial" charset="0"/>
                <a:cs typeface="Arial"/>
              </a:rPr>
            </a:br>
            <a:r>
              <a:rPr lang="fr" sz="4000" dirty="0">
                <a:solidFill>
                  <a:srgbClr val="3E2A59"/>
                </a:solidFill>
                <a:latin typeface="Arial"/>
                <a:ea typeface="Arial" charset="0"/>
                <a:cs typeface="Arial"/>
              </a:rPr>
              <a:t>moi-même !</a:t>
            </a:r>
            <a:endParaRPr lang="en-US" sz="4000" dirty="0">
              <a:solidFill>
                <a:srgbClr val="3E2A59"/>
              </a:solidFill>
              <a:latin typeface="Arial"/>
              <a:ea typeface="Arial" charset="0"/>
              <a:cs typeface="Arial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457200"/>
            <a:ext cx="2533802" cy="2533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180686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526</Words>
  <Application>Microsoft Macintosh PowerPoint</Application>
  <PresentationFormat>Grand écran</PresentationFormat>
  <Paragraphs>61</Paragraphs>
  <Slides>3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Wingdings</vt:lpstr>
      <vt:lpstr>Thème Office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stephanie dilliere</dc:creator>
  <cp:lastModifiedBy>stephanie dilliere</cp:lastModifiedBy>
  <cp:revision>1</cp:revision>
  <dcterms:created xsi:type="dcterms:W3CDTF">2021-04-13T15:05:07Z</dcterms:created>
  <dcterms:modified xsi:type="dcterms:W3CDTF">2021-04-13T15:06:16Z</dcterms:modified>
</cp:coreProperties>
</file>